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48" autoAdjust="0"/>
  </p:normalViewPr>
  <p:slideViewPr>
    <p:cSldViewPr snapToGrid="0">
      <p:cViewPr varScale="1">
        <p:scale>
          <a:sx n="54" d="100"/>
          <a:sy n="54" d="100"/>
        </p:scale>
        <p:origin x="11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E30E-1449-4094-8A7D-A19172BA3998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F1CC8-5EA9-4864-92A3-D4471700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данном курсе, вы познакомитесь с продукцией компании </a:t>
            </a:r>
            <a:r>
              <a:rPr lang="en-US" dirty="0"/>
              <a:t>Coca-Cola</a:t>
            </a:r>
            <a:r>
              <a:rPr lang="ru-RU" dirty="0"/>
              <a:t> и стандартах выкладки в торговой точке.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F1CC8-5EA9-4864-92A3-D447170048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1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Прежде чем вы начнете изучать материал, предлагаю вам познакомиться с определениями некоторых понятий.</a:t>
            </a:r>
          </a:p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Что такое категория? Категория это то, за чем (за каким товаром) покупатель идет в магазин.  (1)Например: категория напитки, категория бытовой химии.</a:t>
            </a:r>
          </a:p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Что такое бренд? Бренд – это название продукта. (2)Например Кока-Кола, Спрайт и Фанта – это разные бренды.</a:t>
            </a:r>
          </a:p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Что такое SKU? SKU – это определение товарной позиции, учетная единица/ применяется для учета и отслеживания статистики по реализованным товарам. (3)Например Кока-Кола банка объемом 0,25 и Кока-Кола объемом 0,5 – это 2  разных SKU.</a:t>
            </a:r>
          </a:p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Что такое фейс? Фейс – это Единица товара на полке, т.е. количество бутылок одного SKU, которые размещены на полке у клиента в торговой точке.</a:t>
            </a:r>
          </a:p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(4)На примере вы видите 2 фейса, теперь вы видите 3 фейса.</a:t>
            </a: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F1CC8-5EA9-4864-92A3-D447170048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Вся продукция компании делится на 5 категории. (1)Это категория сладких газированных напитков – SSD. К данной категории относятся такие бренды как кока-кола, кока-кола Зеро, спрайт, фанта, швепс. Данные бренды имеют как классические или постоянные вкусы, так и вкусы, которые имеют сезонное значение, т.е. могут изменяться в зависимости от сезона.</a:t>
            </a:r>
          </a:p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(2)Категория  питьевой воды представлена таким брендом как Бонаква и Бонаква вива, эта категория воды со различными вкусами. </a:t>
            </a:r>
            <a:b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</a:br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(3)Категория холодный чай. К данной категории относится бренд чая Fuzetea, представлен основными вкусами лимон, лесная ягода, зеленый цитрус, клубника и малина.</a:t>
            </a:r>
          </a:p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(4)Категория энергетических напитков. К данной категории относится 2 бренда: это Берн и Монстр.</a:t>
            </a: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F1CC8-5EA9-4864-92A3-D447170048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1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Следующая категория – это категория соки и сокосодержащие напитки. Мы представлены в категории  4мя брендами: (1)премиальный сок «Рич», (2)нектары и соки «Добрый» , (3)бренд «Моя семья» представлен только в категории нектары и (4)</a:t>
            </a:r>
            <a:r>
              <a:rPr lang="ru-RU" dirty="0" err="1"/>
              <a:t>сокосожержащий</a:t>
            </a:r>
            <a:r>
              <a:rPr lang="ru-RU" dirty="0"/>
              <a:t> напиток «</a:t>
            </a:r>
            <a:r>
              <a:rPr lang="ru-RU" dirty="0" err="1"/>
              <a:t>палпи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F1CC8-5EA9-4864-92A3-D447170048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1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выкладке на полках в торговых точках необходимо придерживаться следующего стандарта: соотношение (1)кока-кола и кока-кола зеро должно быть (2)</a:t>
            </a:r>
            <a:r>
              <a:rPr lang="ru-RU" sz="1200" b="1" dirty="0">
                <a:solidFill>
                  <a:srgbClr val="C00000"/>
                </a:solidFill>
              </a:rPr>
              <a:t>70% на  30%. Соотношение общей доли кока-кола и кока- кола зеро к </a:t>
            </a:r>
            <a:r>
              <a:rPr lang="ru-RU" dirty="0"/>
              <a:t>(3)</a:t>
            </a:r>
            <a:r>
              <a:rPr lang="ru-RU" sz="1200" b="1" dirty="0">
                <a:solidFill>
                  <a:srgbClr val="C00000"/>
                </a:solidFill>
              </a:rPr>
              <a:t>остальным брендам в категории </a:t>
            </a:r>
            <a:r>
              <a:rPr lang="en-US" sz="1200" b="1" dirty="0">
                <a:solidFill>
                  <a:srgbClr val="C00000"/>
                </a:solidFill>
              </a:rPr>
              <a:t>SSD</a:t>
            </a:r>
            <a:r>
              <a:rPr lang="ru-RU" sz="1200" b="1" dirty="0">
                <a:solidFill>
                  <a:srgbClr val="C00000"/>
                </a:solidFill>
              </a:rPr>
              <a:t> должно быть </a:t>
            </a:r>
            <a:r>
              <a:rPr lang="ru-RU" dirty="0"/>
              <a:t>(4 )</a:t>
            </a:r>
            <a:r>
              <a:rPr lang="ru-RU" sz="1200" b="1" dirty="0">
                <a:solidFill>
                  <a:srgbClr val="C00000"/>
                </a:solidFill>
              </a:rPr>
              <a:t>50% на 50%.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F1CC8-5EA9-4864-92A3-D447170048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6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На примере вы видите, что (1 )соотношение представленности напитков Кока-Кола и Кока-Кола зеро к (2) остальным брендам 50% на 50%.</a:t>
            </a:r>
          </a:p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В общей представленности на полке торговой точки в категорией SSD, наша задача достичь минимум 50% (3) по отношению к другим производителям.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F1CC8-5EA9-4864-92A3-D447170048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5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F1CC8-5EA9-4864-92A3-D447170048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4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4798-FDAA-4A66-96B3-E16C8E6D2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D126C-C395-4D02-8F19-F18E75B45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C9F3F-590F-4BAF-9F7D-59B52317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6F3C9-C4E3-4C87-9431-B01516E9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A354-1690-4E29-9561-8B54955E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3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81E3-3B0A-4F38-9723-3224E6BB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6CA2F-A6CD-471C-BEA3-CE7C86EA6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D478B-50D3-46F3-AD89-F7C68F3A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A6CB6-556B-4B8F-B3FF-80272FE2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22406-60DC-4ADE-BEE0-C4C36960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4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A7B5D-BAD8-4BCE-B2C5-CF0EA001E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72674-9D95-487A-B2C5-7C8B3A6EC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7B6F-AA72-4A9D-B274-06DDC1CB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38AB-A1C3-460C-B156-150623BA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91ED7-4A5D-4FB0-867F-64DA598D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DAA7-A77C-4E02-921B-59877EF8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7D13-228B-4516-A4FD-4992148F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638F5-4C9B-47C1-889F-5E47C476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A8C3-3835-4CDE-884C-49F7B476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96075-9B50-4F8E-8C72-82EBFC9A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1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0E7D-ED9C-4374-8742-43AB3476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A381A-D3EA-4A53-A99E-2C1C9F36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0E692-928A-4D68-A8B9-12532C29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CC22-B4E2-494A-AF96-64B7B07C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3439C-0816-40EC-9A22-4F03E2DF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3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0DC1-5DE9-4ED3-B692-7DF8B353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3D15-415B-456B-A40E-085420EC0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A70CA-D1F6-49E8-BE37-6AF60B59D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0B34F-11BA-4794-A36E-9A113943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651A8-E072-4572-83B6-201B2BB4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EE6C5-1763-4546-8300-9FD1AD3F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9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F177-9243-4CC4-9CC0-BF9A302E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11C83-43A4-4DB7-98D1-897B8D4D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EC5A-29EA-4331-ADB9-C99440D37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32CDD-EE5A-4CE0-9E27-1B7697A7D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689EA-656E-401F-9C67-45F1E0DAE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BCB08-B823-4DBA-B6C5-13AE96DF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1CE43-2AD3-4DEB-B7B0-05FB67AF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09F6B-A044-4CB2-A0D0-43FEA08F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5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38CA-7373-460D-B53B-CE1CCF03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099F6-608C-4CF9-BADA-9F7A3F7D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C90EF-D5ED-4C50-9370-563D00D0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9C7DB-9D9A-4550-874D-E3FC30C2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2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6123F-B132-46BB-9792-20A8B7C3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38899-3F82-423C-BBA3-27168191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4CE82-F052-47CE-98F2-9B6ADE4C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9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7519-3A1C-447E-98A3-C320825C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A5729-A268-43D6-BF53-12B11DFB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E7194-7ECB-4CE7-826B-06699FB7B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1CECB-0079-4134-BEA1-6798935A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EFA85-D4EB-4BD3-AA71-6773134C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5B2A3-1140-4851-A2FD-C81D6476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2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57DE-6012-418A-A40E-48B8DA17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8B07A-D769-491C-AF05-9FD0E8659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10BC0-C4AD-426D-B314-1D599AE87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B1636-FE6F-4864-84AC-BED90C61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94D24-B6CB-4C05-8934-E7EB27D3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6226C-D70E-4E2F-851D-731D657A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9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598C2-14EA-43BC-8299-349ADAB3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E4D4E-759B-42A4-A36E-80D8A401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50B6F-A820-48BE-807F-932E29AA5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59233-6627-44E3-8FAF-76641A73E9C5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51DD-AB82-43D2-A0C1-A9D2DAD7C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D95B-DB50-44D3-8F95-DF988B5B3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40F03-0DFC-44DA-BF3D-4F392F9F96D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15E4C-18D5-4137-A2E4-95B9D9769516}"/>
              </a:ext>
            </a:extLst>
          </p:cNvPr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7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997F06B-7B7A-4504-B855-CE78E52B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19"/>
            <a:ext cx="5880100" cy="732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3Bottle_1920x1080.png">
            <a:extLst>
              <a:ext uri="{FF2B5EF4-FFF2-40B4-BE49-F238E27FC236}">
                <a16:creationId xmlns:a16="http://schemas.microsoft.com/office/drawing/2014/main" id="{3DCB6B72-8B80-4B83-8936-1D708AB186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680" y="-25400"/>
            <a:ext cx="12269277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6FAE0D-EAF0-4CDE-887C-8DD7F9C6BC3F}"/>
              </a:ext>
            </a:extLst>
          </p:cNvPr>
          <p:cNvSpPr/>
          <p:nvPr/>
        </p:nvSpPr>
        <p:spPr>
          <a:xfrm>
            <a:off x="5985370" y="2500923"/>
            <a:ext cx="572643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</a:rPr>
              <a:t>Ассортимент</a:t>
            </a:r>
          </a:p>
          <a:p>
            <a:pPr algn="ctr"/>
            <a:r>
              <a:rPr lang="ru-RU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</a:rPr>
              <a:t>Бренды и категории</a:t>
            </a:r>
          </a:p>
        </p:txBody>
      </p:sp>
      <p:pic>
        <p:nvPicPr>
          <p:cNvPr id="9" name="Picture 8" descr="3but_W_txt.png">
            <a:extLst>
              <a:ext uri="{FF2B5EF4-FFF2-40B4-BE49-F238E27FC236}">
                <a16:creationId xmlns:a16="http://schemas.microsoft.com/office/drawing/2014/main" id="{5128DA87-792D-492F-86A9-EEE96A40BB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7349" y="6108082"/>
            <a:ext cx="2520280" cy="541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34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811B0C-B48E-4833-9D7D-5DF69FB06348}"/>
              </a:ext>
            </a:extLst>
          </p:cNvPr>
          <p:cNvSpPr/>
          <p:nvPr/>
        </p:nvSpPr>
        <p:spPr>
          <a:xfrm>
            <a:off x="360000" y="1440000"/>
            <a:ext cx="1836000" cy="936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5134A-C1C5-4C63-9AB4-93482100568E}"/>
              </a:ext>
            </a:extLst>
          </p:cNvPr>
          <p:cNvSpPr txBox="1"/>
          <p:nvPr/>
        </p:nvSpPr>
        <p:spPr>
          <a:xfrm>
            <a:off x="10658" y="1707533"/>
            <a:ext cx="2556000" cy="350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Категория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8A381F-6529-4F02-AE49-1BE7630B5CF8}"/>
              </a:ext>
            </a:extLst>
          </p:cNvPr>
          <p:cNvGrpSpPr/>
          <p:nvPr/>
        </p:nvGrpSpPr>
        <p:grpSpPr>
          <a:xfrm>
            <a:off x="-19942" y="2880000"/>
            <a:ext cx="2520280" cy="936000"/>
            <a:chOff x="186453" y="2204864"/>
            <a:chExt cx="2520280" cy="756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41AC063-896E-4DA5-9199-9A4817F44165}"/>
                </a:ext>
              </a:extLst>
            </p:cNvPr>
            <p:cNvSpPr/>
            <p:nvPr/>
          </p:nvSpPr>
          <p:spPr>
            <a:xfrm>
              <a:off x="539552" y="2204864"/>
              <a:ext cx="1836000" cy="75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1D000F-7041-4D50-8583-D39EBAE497F1}"/>
                </a:ext>
              </a:extLst>
            </p:cNvPr>
            <p:cNvSpPr txBox="1"/>
            <p:nvPr/>
          </p:nvSpPr>
          <p:spPr>
            <a:xfrm>
              <a:off x="186453" y="241200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Бренд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DF876F-4E24-463D-8AE7-50E680ED20D4}"/>
              </a:ext>
            </a:extLst>
          </p:cNvPr>
          <p:cNvSpPr txBox="1"/>
          <p:nvPr/>
        </p:nvSpPr>
        <p:spPr>
          <a:xfrm>
            <a:off x="2549518" y="3160129"/>
            <a:ext cx="73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Продукт, вкус. Например Кока-Кола, Спрайт или Фанта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985ED3-FEF3-4E0B-A670-F0025E0E12F3}"/>
              </a:ext>
            </a:extLst>
          </p:cNvPr>
          <p:cNvGrpSpPr/>
          <p:nvPr/>
        </p:nvGrpSpPr>
        <p:grpSpPr>
          <a:xfrm>
            <a:off x="-19942" y="4320000"/>
            <a:ext cx="2520280" cy="936000"/>
            <a:chOff x="126301" y="3284984"/>
            <a:chExt cx="2520280" cy="756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3962B4A-C668-4B82-97E9-1CFE2DE722B3}"/>
                </a:ext>
              </a:extLst>
            </p:cNvPr>
            <p:cNvSpPr/>
            <p:nvPr/>
          </p:nvSpPr>
          <p:spPr>
            <a:xfrm>
              <a:off x="504000" y="3284984"/>
              <a:ext cx="1836000" cy="75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9240B2-31A3-4DE0-A164-408423DD3EAB}"/>
                </a:ext>
              </a:extLst>
            </p:cNvPr>
            <p:cNvSpPr txBox="1"/>
            <p:nvPr/>
          </p:nvSpPr>
          <p:spPr>
            <a:xfrm>
              <a:off x="126301" y="349130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SKU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0FA08-8631-4F59-B2D2-7E63DA32DA95}"/>
              </a:ext>
            </a:extLst>
          </p:cNvPr>
          <p:cNvGrpSpPr/>
          <p:nvPr/>
        </p:nvGrpSpPr>
        <p:grpSpPr>
          <a:xfrm>
            <a:off x="18158" y="5760000"/>
            <a:ext cx="2520280" cy="936000"/>
            <a:chOff x="197685" y="4581128"/>
            <a:chExt cx="2520280" cy="75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2B66B3E-B343-4FE7-8D58-0FD3E6374714}"/>
                </a:ext>
              </a:extLst>
            </p:cNvPr>
            <p:cNvSpPr/>
            <p:nvPr/>
          </p:nvSpPr>
          <p:spPr>
            <a:xfrm>
              <a:off x="539552" y="4581128"/>
              <a:ext cx="1836000" cy="75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18A301-F09F-4370-8F0A-F9B9366CC19D}"/>
                </a:ext>
              </a:extLst>
            </p:cNvPr>
            <p:cNvSpPr txBox="1"/>
            <p:nvPr/>
          </p:nvSpPr>
          <p:spPr>
            <a:xfrm>
              <a:off x="197685" y="4813827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bg1"/>
                  </a:solidFill>
                </a:rPr>
                <a:t>Фейс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EDD972-21FC-4375-B16C-06316BE7EFAD}"/>
              </a:ext>
            </a:extLst>
          </p:cNvPr>
          <p:cNvGrpSpPr/>
          <p:nvPr/>
        </p:nvGrpSpPr>
        <p:grpSpPr>
          <a:xfrm>
            <a:off x="2520000" y="1440000"/>
            <a:ext cx="7445519" cy="936000"/>
            <a:chOff x="2520000" y="1152000"/>
            <a:chExt cx="7445519" cy="936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4B60DF-ACA0-4D44-B8F0-78A9804A8EFD}"/>
                </a:ext>
              </a:extLst>
            </p:cNvPr>
            <p:cNvSpPr txBox="1"/>
            <p:nvPr/>
          </p:nvSpPr>
          <p:spPr>
            <a:xfrm>
              <a:off x="2549519" y="1413442"/>
              <a:ext cx="74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Это то, за чем (за каким товаром) покупатель идет в магазин. 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E7DB767-192D-44FB-9851-A4D7A3D7FF85}"/>
                </a:ext>
              </a:extLst>
            </p:cNvPr>
            <p:cNvSpPr/>
            <p:nvPr/>
          </p:nvSpPr>
          <p:spPr>
            <a:xfrm>
              <a:off x="2520000" y="1152000"/>
              <a:ext cx="7416000" cy="93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5EDE6B-CE46-448F-8F41-976C07C7167C}"/>
              </a:ext>
            </a:extLst>
          </p:cNvPr>
          <p:cNvSpPr/>
          <p:nvPr/>
        </p:nvSpPr>
        <p:spPr>
          <a:xfrm>
            <a:off x="2520000" y="2880000"/>
            <a:ext cx="7416000" cy="93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2685E5-266B-47BA-83BE-F104A6505CD2}"/>
              </a:ext>
            </a:extLst>
          </p:cNvPr>
          <p:cNvGrpSpPr/>
          <p:nvPr/>
        </p:nvGrpSpPr>
        <p:grpSpPr>
          <a:xfrm>
            <a:off x="2541024" y="4320000"/>
            <a:ext cx="7424494" cy="936000"/>
            <a:chOff x="2541024" y="3348000"/>
            <a:chExt cx="7424494" cy="936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D4C2C9-3034-4DC1-853D-63B493D97BA0}"/>
                </a:ext>
              </a:extLst>
            </p:cNvPr>
            <p:cNvSpPr txBox="1"/>
            <p:nvPr/>
          </p:nvSpPr>
          <p:spPr>
            <a:xfrm>
              <a:off x="2549518" y="3487700"/>
              <a:ext cx="741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Идентификатор товарной позиции, учетная единица</a:t>
              </a:r>
              <a:r>
                <a:rPr lang="en-US" dirty="0"/>
                <a:t>/ </a:t>
              </a:r>
              <a:r>
                <a:rPr lang="ru-RU" dirty="0"/>
                <a:t>применяется для учета и отслеживания статистики по реализованным товарам.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9E393F6-A866-471E-A33A-F18188A87175}"/>
                </a:ext>
              </a:extLst>
            </p:cNvPr>
            <p:cNvSpPr/>
            <p:nvPr/>
          </p:nvSpPr>
          <p:spPr>
            <a:xfrm>
              <a:off x="2541024" y="3348000"/>
              <a:ext cx="7416000" cy="93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FE8606-C347-4286-B8C3-A050DA96254F}"/>
              </a:ext>
            </a:extLst>
          </p:cNvPr>
          <p:cNvGrpSpPr/>
          <p:nvPr/>
        </p:nvGrpSpPr>
        <p:grpSpPr>
          <a:xfrm>
            <a:off x="2520000" y="5760000"/>
            <a:ext cx="7416000" cy="936000"/>
            <a:chOff x="2520000" y="4428000"/>
            <a:chExt cx="7416000" cy="936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F01115-CEA1-4786-B469-50B3DD7A469B}"/>
                </a:ext>
              </a:extLst>
            </p:cNvPr>
            <p:cNvSpPr txBox="1"/>
            <p:nvPr/>
          </p:nvSpPr>
          <p:spPr>
            <a:xfrm>
              <a:off x="2579358" y="4665886"/>
              <a:ext cx="7356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Единица товара на полке.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87AE316-3B52-4684-ACB4-3173AF526FE6}"/>
                </a:ext>
              </a:extLst>
            </p:cNvPr>
            <p:cNvSpPr/>
            <p:nvPr/>
          </p:nvSpPr>
          <p:spPr>
            <a:xfrm>
              <a:off x="2520000" y="4428000"/>
              <a:ext cx="7416000" cy="93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81EC5879-4DE7-47C3-ABC2-39E487B5F370}"/>
              </a:ext>
            </a:extLst>
          </p:cNvPr>
          <p:cNvSpPr txBox="1">
            <a:spLocks/>
          </p:cNvSpPr>
          <p:nvPr/>
        </p:nvSpPr>
        <p:spPr bwMode="auto">
          <a:xfrm>
            <a:off x="1" y="219979"/>
            <a:ext cx="12191999" cy="4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</a:rPr>
              <a:t>Определения.</a:t>
            </a:r>
            <a:endParaRPr lang="ru-RU" sz="21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11BD888-AD1D-437B-848F-BB6C7D192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10" y="1296000"/>
            <a:ext cx="1178022" cy="117802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D9884F9D-A102-4180-87AD-5275C4619BCB}"/>
              </a:ext>
            </a:extLst>
          </p:cNvPr>
          <p:cNvGrpSpPr/>
          <p:nvPr/>
        </p:nvGrpSpPr>
        <p:grpSpPr>
          <a:xfrm>
            <a:off x="10547999" y="2880000"/>
            <a:ext cx="1152001" cy="944262"/>
            <a:chOff x="10547999" y="2880000"/>
            <a:chExt cx="1152001" cy="94426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54C78C8-E1AA-498E-BA48-160613472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7999" y="2880000"/>
              <a:ext cx="288000" cy="94426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6474415-FB34-40F1-B81B-5473A13A1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2000" y="2880000"/>
              <a:ext cx="288000" cy="94426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2D666C7-941A-430F-9F06-18113E027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9407" y="2880000"/>
              <a:ext cx="288000" cy="932791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14F73667-F215-4B3B-B873-F0309BA889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34" y="4505143"/>
            <a:ext cx="294005" cy="7195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830D5C9-D97A-4C01-ADF6-4F27DAF042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55" y="4211474"/>
            <a:ext cx="294005" cy="102262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FD754ACF-FF6E-43DD-9078-4A30576EDD53}"/>
              </a:ext>
            </a:extLst>
          </p:cNvPr>
          <p:cNvGrpSpPr/>
          <p:nvPr/>
        </p:nvGrpSpPr>
        <p:grpSpPr>
          <a:xfrm>
            <a:off x="10547999" y="5760000"/>
            <a:ext cx="720001" cy="944262"/>
            <a:chOff x="10547999" y="5760000"/>
            <a:chExt cx="720001" cy="94426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9706F15-0D00-4D0B-8C51-491E4538CDCB}"/>
                </a:ext>
              </a:extLst>
            </p:cNvPr>
            <p:cNvGrpSpPr/>
            <p:nvPr/>
          </p:nvGrpSpPr>
          <p:grpSpPr>
            <a:xfrm>
              <a:off x="10547999" y="5760000"/>
              <a:ext cx="288000" cy="944262"/>
              <a:chOff x="10547999" y="5760000"/>
              <a:chExt cx="288000" cy="94426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6EB045D-3A97-4320-B638-E3DEAABB5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100000" contrast="-9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7999" y="5760000"/>
                <a:ext cx="288000" cy="944262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7AE03E2-0D0B-46EF-93CD-0622CC90C3AE}"/>
                  </a:ext>
                </a:extLst>
              </p:cNvPr>
              <p:cNvSpPr txBox="1"/>
              <p:nvPr/>
            </p:nvSpPr>
            <p:spPr>
              <a:xfrm>
                <a:off x="10547999" y="6023286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07965F8-2173-4BD1-9C4D-AF5200AD2F89}"/>
                </a:ext>
              </a:extLst>
            </p:cNvPr>
            <p:cNvGrpSpPr/>
            <p:nvPr/>
          </p:nvGrpSpPr>
          <p:grpSpPr>
            <a:xfrm>
              <a:off x="10979799" y="5760000"/>
              <a:ext cx="288201" cy="944262"/>
              <a:chOff x="10979799" y="5760000"/>
              <a:chExt cx="288201" cy="94426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0A3DC36-DFA0-46E8-B25B-8369D4538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100000" contrast="-9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80000" y="5760000"/>
                <a:ext cx="288000" cy="944262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543600-6BD2-4DE3-9BD0-CF40F24C5B70}"/>
                  </a:ext>
                </a:extLst>
              </p:cNvPr>
              <p:cNvSpPr txBox="1"/>
              <p:nvPr/>
            </p:nvSpPr>
            <p:spPr>
              <a:xfrm>
                <a:off x="10979799" y="6035986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1B7966-CD9B-4B4D-AAEF-0F6817D916B6}"/>
              </a:ext>
            </a:extLst>
          </p:cNvPr>
          <p:cNvGrpSpPr/>
          <p:nvPr/>
        </p:nvGrpSpPr>
        <p:grpSpPr>
          <a:xfrm>
            <a:off x="11412000" y="5760000"/>
            <a:ext cx="288201" cy="944262"/>
            <a:chOff x="10979799" y="5760000"/>
            <a:chExt cx="288201" cy="944262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8C732FE-0C25-46C6-B088-74B5929BE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 contrast="-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0000" y="5760000"/>
              <a:ext cx="288000" cy="94426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AD7695C-7078-40B0-936B-FA32075476F9}"/>
                </a:ext>
              </a:extLst>
            </p:cNvPr>
            <p:cNvSpPr txBox="1"/>
            <p:nvPr/>
          </p:nvSpPr>
          <p:spPr>
            <a:xfrm>
              <a:off x="10979799" y="6035986"/>
              <a:ext cx="28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324A33-2804-475B-8463-69F4F9A7AEC1}"/>
              </a:ext>
            </a:extLst>
          </p:cNvPr>
          <p:cNvCxnSpPr/>
          <p:nvPr/>
        </p:nvCxnSpPr>
        <p:spPr>
          <a:xfrm>
            <a:off x="10471510" y="6729662"/>
            <a:ext cx="13267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344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86C782-7773-4340-AAFA-4AAB1EC6B224}"/>
              </a:ext>
            </a:extLst>
          </p:cNvPr>
          <p:cNvSpPr txBox="1">
            <a:spLocks/>
          </p:cNvSpPr>
          <p:nvPr/>
        </p:nvSpPr>
        <p:spPr bwMode="auto">
          <a:xfrm>
            <a:off x="1" y="219979"/>
            <a:ext cx="12191999" cy="4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</a:rPr>
              <a:t>Категории и бренды. Напитки.</a:t>
            </a:r>
            <a:endParaRPr lang="ru-RU" sz="21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6" name="Picture 5" descr="A picture containing indoor, wall, table&#10;&#10;Description generated with high confidence">
            <a:extLst>
              <a:ext uri="{FF2B5EF4-FFF2-40B4-BE49-F238E27FC236}">
                <a16:creationId xmlns:a16="http://schemas.microsoft.com/office/drawing/2014/main" id="{35EF7180-152E-4CAB-88EB-1194B7DB3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4" y="1404888"/>
            <a:ext cx="3728244" cy="4378424"/>
          </a:xfrm>
          <a:prstGeom prst="rect">
            <a:avLst/>
          </a:prstGeom>
        </p:spPr>
      </p:pic>
      <p:pic>
        <p:nvPicPr>
          <p:cNvPr id="9" name="Picture 8" descr="A picture containing object, vending machine&#10;&#10;Description generated with high confidence">
            <a:extLst>
              <a:ext uri="{FF2B5EF4-FFF2-40B4-BE49-F238E27FC236}">
                <a16:creationId xmlns:a16="http://schemas.microsoft.com/office/drawing/2014/main" id="{344DCAD1-DF88-435B-AB23-758B0ACD1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92" y="1772692"/>
            <a:ext cx="1633692" cy="3998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2D9077-4BE4-4A01-9053-435BDCBBB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90" y="1772691"/>
            <a:ext cx="2232709" cy="40531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7679391-D19B-46D3-A5F0-53F5BBC99DF2}"/>
              </a:ext>
            </a:extLst>
          </p:cNvPr>
          <p:cNvGrpSpPr/>
          <p:nvPr/>
        </p:nvGrpSpPr>
        <p:grpSpPr>
          <a:xfrm>
            <a:off x="4426485" y="1671092"/>
            <a:ext cx="2232708" cy="4154720"/>
            <a:chOff x="4426485" y="1671092"/>
            <a:chExt cx="2232708" cy="41547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722F2B-57B7-4D43-BF81-05FA44E0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472" y="1671092"/>
              <a:ext cx="1395494" cy="26060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692A02-F6BE-417F-A0FC-F0A16E9C56F6}"/>
                </a:ext>
              </a:extLst>
            </p:cNvPr>
            <p:cNvGrpSpPr/>
            <p:nvPr/>
          </p:nvGrpSpPr>
          <p:grpSpPr>
            <a:xfrm>
              <a:off x="4426485" y="2024911"/>
              <a:ext cx="2232708" cy="3800901"/>
              <a:chOff x="6263048" y="3921390"/>
              <a:chExt cx="2568128" cy="395170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65889D4-784F-46FB-9609-44E868AA5C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97620" y="3921390"/>
                <a:ext cx="2533556" cy="3866958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F40505-1694-4829-BD73-AD1E44468B1D}"/>
                  </a:ext>
                </a:extLst>
              </p:cNvPr>
              <p:cNvSpPr txBox="1"/>
              <p:nvPr/>
            </p:nvSpPr>
            <p:spPr>
              <a:xfrm>
                <a:off x="6263048" y="4352041"/>
                <a:ext cx="8983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0.33 / 0.5 </a:t>
                </a:r>
                <a:r>
                  <a:rPr lang="ru-RU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л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3D4EEC-99E0-43F2-9454-54E136CCA453}"/>
                  </a:ext>
                </a:extLst>
              </p:cNvPr>
              <p:cNvSpPr txBox="1"/>
              <p:nvPr/>
            </p:nvSpPr>
            <p:spPr>
              <a:xfrm>
                <a:off x="6263048" y="5097478"/>
                <a:ext cx="8983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1 </a:t>
                </a:r>
                <a:r>
                  <a:rPr lang="ru-RU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л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91D05D-54C0-4318-8888-C1972BC4DE53}"/>
                  </a:ext>
                </a:extLst>
              </p:cNvPr>
              <p:cNvSpPr txBox="1"/>
              <p:nvPr/>
            </p:nvSpPr>
            <p:spPr>
              <a:xfrm>
                <a:off x="6263048" y="5877277"/>
                <a:ext cx="8983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1</a:t>
                </a:r>
                <a:r>
                  <a:rPr 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.5</a:t>
                </a:r>
                <a:r>
                  <a:rPr lang="ru-RU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л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1992B9-A0C3-4102-892B-6688AF84C022}"/>
                  </a:ext>
                </a:extLst>
              </p:cNvPr>
              <p:cNvSpPr txBox="1"/>
              <p:nvPr/>
            </p:nvSpPr>
            <p:spPr>
              <a:xfrm>
                <a:off x="6263048" y="6776486"/>
                <a:ext cx="8983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2</a:t>
                </a:r>
                <a:r>
                  <a:rPr lang="ru-RU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л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563F03-73BF-4D5C-96A8-BDE08F91A79F}"/>
                  </a:ext>
                </a:extLst>
              </p:cNvPr>
              <p:cNvSpPr txBox="1"/>
              <p:nvPr/>
            </p:nvSpPr>
            <p:spPr>
              <a:xfrm>
                <a:off x="6263048" y="7611487"/>
                <a:ext cx="8983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2</a:t>
                </a:r>
                <a:r>
                  <a:rPr 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 / 5</a:t>
                </a:r>
                <a:r>
                  <a:rPr lang="ru-RU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л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0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B20EF3-AA29-4C53-AFA6-8FD41BA50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80" y="829308"/>
            <a:ext cx="3949903" cy="3194214"/>
          </a:xfrm>
          <a:prstGeom prst="rect">
            <a:avLst/>
          </a:prstGeom>
        </p:spPr>
      </p:pic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245B29C5-14B5-4C26-8731-2613BF61F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17" y="778505"/>
            <a:ext cx="5042159" cy="3257717"/>
          </a:xfrm>
          <a:prstGeom prst="rect">
            <a:avLst/>
          </a:prstGeom>
        </p:spPr>
      </p:pic>
      <p:pic>
        <p:nvPicPr>
          <p:cNvPr id="6" name="Picture 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281E39A-009D-4E0B-B877-9A6B6FE90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80" y="3879971"/>
            <a:ext cx="3699420" cy="2931262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947838-403C-478A-A484-69E573D44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80" y="4102472"/>
            <a:ext cx="2222614" cy="2627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B87C14D-708A-477F-B3AB-7877DD12808E}"/>
              </a:ext>
            </a:extLst>
          </p:cNvPr>
          <p:cNvSpPr txBox="1">
            <a:spLocks/>
          </p:cNvSpPr>
          <p:nvPr/>
        </p:nvSpPr>
        <p:spPr bwMode="auto">
          <a:xfrm>
            <a:off x="1" y="219979"/>
            <a:ext cx="12191999" cy="4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</a:rPr>
              <a:t>Категории и бренды. Соки.</a:t>
            </a:r>
            <a:endParaRPr lang="ru-RU" sz="21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6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B79D54-CF14-4E4C-B3B7-56B82B9851C0}"/>
              </a:ext>
            </a:extLst>
          </p:cNvPr>
          <p:cNvSpPr txBox="1">
            <a:spLocks/>
          </p:cNvSpPr>
          <p:nvPr/>
        </p:nvSpPr>
        <p:spPr bwMode="auto">
          <a:xfrm>
            <a:off x="1" y="219979"/>
            <a:ext cx="12191999" cy="4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</a:rPr>
              <a:t>Ассортимент Компании. Представленность категории</a:t>
            </a:r>
            <a:r>
              <a:rPr lang="ru-RU" sz="2100" b="1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89101-515D-41E0-8C72-EB1D9E29F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42" y="1721844"/>
            <a:ext cx="2250120" cy="2588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85EE2-C298-4089-9AA4-342C0BA01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6" y="1696355"/>
            <a:ext cx="2856660" cy="2622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0A3BE-4AB7-4E03-ABAC-E9F64FBD3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33" y="1696830"/>
            <a:ext cx="4631839" cy="2571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2CF752-AFFF-487A-B828-DB8B7EBBF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97" y="4232060"/>
            <a:ext cx="4434765" cy="2625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B90FD-3171-456D-BE25-2E3B92771A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43" y="4244761"/>
            <a:ext cx="5642221" cy="26259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754DAB-4756-47A4-B878-09D2307624DC}"/>
              </a:ext>
            </a:extLst>
          </p:cNvPr>
          <p:cNvSpPr/>
          <p:nvPr/>
        </p:nvSpPr>
        <p:spPr>
          <a:xfrm>
            <a:off x="1266512" y="2152424"/>
            <a:ext cx="4742169" cy="48100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C00000"/>
                </a:solidFill>
              </a:rPr>
              <a:t>Соотношение 70% кока-кола на 30% зеро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CF142-8746-4316-8FE6-54D2C748F85D}"/>
              </a:ext>
            </a:extLst>
          </p:cNvPr>
          <p:cNvSpPr/>
          <p:nvPr/>
        </p:nvSpPr>
        <p:spPr>
          <a:xfrm>
            <a:off x="2396447" y="4778795"/>
            <a:ext cx="7564118" cy="41028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C00000"/>
                </a:solidFill>
              </a:rPr>
              <a:t>Соотношение 50% кока-кола на 50% остальные бренды категории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71CA26-BE0A-469F-BCB5-36B1ACCFAB97}"/>
              </a:ext>
            </a:extLst>
          </p:cNvPr>
          <p:cNvSpPr/>
          <p:nvPr/>
        </p:nvSpPr>
        <p:spPr>
          <a:xfrm>
            <a:off x="1300492" y="968027"/>
            <a:ext cx="9661964" cy="5958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Категория  </a:t>
            </a:r>
            <a:r>
              <a:rPr lang="en-US" b="1" dirty="0"/>
              <a:t>SSD</a:t>
            </a:r>
            <a:r>
              <a:rPr lang="ru-RU" b="1" dirty="0"/>
              <a:t> – сладкие газированные напитки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4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riting implement, stationary&#10;&#10;Description generated with high confidence">
            <a:extLst>
              <a:ext uri="{FF2B5EF4-FFF2-40B4-BE49-F238E27FC236}">
                <a16:creationId xmlns:a16="http://schemas.microsoft.com/office/drawing/2014/main" id="{6CF6E33C-99B5-4B52-AFCA-19C4E5557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6" y="1154708"/>
            <a:ext cx="9942568" cy="53994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9BC869-F937-47C2-957E-6687BD712951}"/>
              </a:ext>
            </a:extLst>
          </p:cNvPr>
          <p:cNvSpPr/>
          <p:nvPr/>
        </p:nvSpPr>
        <p:spPr>
          <a:xfrm>
            <a:off x="1061216" y="1625598"/>
            <a:ext cx="1862007" cy="433169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178CFC-E56B-4DD4-8638-044BE48AF5C6}"/>
              </a:ext>
            </a:extLst>
          </p:cNvPr>
          <p:cNvSpPr/>
          <p:nvPr/>
        </p:nvSpPr>
        <p:spPr>
          <a:xfrm>
            <a:off x="2986723" y="1622386"/>
            <a:ext cx="2027408" cy="433169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A61A5AB-398D-4D16-A1D6-E02A0E8FAFA6}"/>
              </a:ext>
            </a:extLst>
          </p:cNvPr>
          <p:cNvSpPr/>
          <p:nvPr/>
        </p:nvSpPr>
        <p:spPr>
          <a:xfrm>
            <a:off x="4368800" y="6197600"/>
            <a:ext cx="518331" cy="267657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DDD764-FBDD-4B3B-BB70-A6A8DFDA259B}"/>
              </a:ext>
            </a:extLst>
          </p:cNvPr>
          <p:cNvSpPr txBox="1">
            <a:spLocks/>
          </p:cNvSpPr>
          <p:nvPr/>
        </p:nvSpPr>
        <p:spPr bwMode="auto">
          <a:xfrm>
            <a:off x="1" y="219979"/>
            <a:ext cx="12191999" cy="4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</a:rPr>
              <a:t>Ассортимент Компании. Бренды и Категории</a:t>
            </a:r>
            <a:r>
              <a:rPr lang="ru-RU" sz="2100" b="1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2CEF27-E272-4398-915C-8BDF79AE64A4}"/>
              </a:ext>
            </a:extLst>
          </p:cNvPr>
          <p:cNvGrpSpPr/>
          <p:nvPr/>
        </p:nvGrpSpPr>
        <p:grpSpPr>
          <a:xfrm>
            <a:off x="2362200" y="3175000"/>
            <a:ext cx="1257300" cy="1066800"/>
            <a:chOff x="1485900" y="3175000"/>
            <a:chExt cx="1257300" cy="1066800"/>
          </a:xfrm>
        </p:grpSpPr>
        <p:sp>
          <p:nvSpPr>
            <p:cNvPr id="9" name="Explosion: 8 Points 8">
              <a:extLst>
                <a:ext uri="{FF2B5EF4-FFF2-40B4-BE49-F238E27FC236}">
                  <a16:creationId xmlns:a16="http://schemas.microsoft.com/office/drawing/2014/main" id="{F22FCB05-CE92-4CB5-A57F-FB895CEFF323}"/>
                </a:ext>
              </a:extLst>
            </p:cNvPr>
            <p:cNvSpPr/>
            <p:nvPr/>
          </p:nvSpPr>
          <p:spPr>
            <a:xfrm>
              <a:off x="1485900" y="3175000"/>
              <a:ext cx="1257300" cy="10668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C21000-AC73-477F-BC3C-B7EAFE9F6530}"/>
                </a:ext>
              </a:extLst>
            </p:cNvPr>
            <p:cNvSpPr txBox="1"/>
            <p:nvPr/>
          </p:nvSpPr>
          <p:spPr>
            <a:xfrm>
              <a:off x="1739900" y="34925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50</a:t>
              </a:r>
              <a:r>
                <a:rPr lang="en-US" dirty="0">
                  <a:solidFill>
                    <a:srgbClr val="FF0000"/>
                  </a:solidFill>
                </a:rPr>
                <a:t>/50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12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EFF8-588D-48C4-B89A-B39879EC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ISPRING_QUIZ_SHAPE0">
            <a:extLst>
              <a:ext uri="{FF2B5EF4-FFF2-40B4-BE49-F238E27FC236}">
                <a16:creationId xmlns:a16="http://schemas.microsoft.com/office/drawing/2014/main" id="{68C6B499-54BA-4D7F-9545-1B52BE8857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ISPRING_QUIZ_SHAPE1">
            <a:extLst>
              <a:ext uri="{FF2B5EF4-FFF2-40B4-BE49-F238E27FC236}">
                <a16:creationId xmlns:a16="http://schemas.microsoft.com/office/drawing/2014/main" id="{594AE25B-3C25-4D7A-805D-B1782583D7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69" y="1851660"/>
            <a:ext cx="7899400" cy="4445000"/>
          </a:xfr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6" name="ISPRING_QUIZ_SHAPE2">
            <a:extLst>
              <a:ext uri="{FF2B5EF4-FFF2-40B4-BE49-F238E27FC236}">
                <a16:creationId xmlns:a16="http://schemas.microsoft.com/office/drawing/2014/main" id="{83DCB563-A87C-4207-83F3-6B25EACBBC69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Тест</a:t>
            </a:r>
          </a:p>
        </p:txBody>
      </p:sp>
      <p:pic>
        <p:nvPicPr>
          <p:cNvPr id="18" name="ISPRING_QUIZ_SHAPE3">
            <a:extLst>
              <a:ext uri="{FF2B5EF4-FFF2-40B4-BE49-F238E27FC236}">
                <a16:creationId xmlns:a16="http://schemas.microsoft.com/office/drawing/2014/main" id="{28C00E14-B313-4783-BFE5-FD3FA4F93AE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23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9" name="ISPRING_QUIZ_SHAPE4">
            <a:extLst>
              <a:ext uri="{FF2B5EF4-FFF2-40B4-BE49-F238E27FC236}">
                <a16:creationId xmlns:a16="http://schemas.microsoft.com/office/drawing/2014/main" id="{CF4415E4-8978-4AFB-89B8-1174576DEADF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Щелкните кнопку </a:t>
            </a:r>
            <a:r>
              <a:rPr lang="ru-RU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Тест</a:t>
            </a:r>
            <a:r>
              <a:rPr lang="ru-RU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для редактирования этого теста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477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4EA7BE7-F80E-4463-A0F1-22544CD05841}"/>
  <p:tag name="ISPRING_RESOURCE_FOLDER" val="C:\Users\ru513150\Desktop\Модуль Х\Модуль Х\"/>
  <p:tag name="ISPRING_PRESENTATION_PATH" val="C:\Users\ru513150\Desktop\Модуль Х\Модуль Х.pptx"/>
  <p:tag name="ISPRING_PROJECT_FOLDER_UPDATED" val="1"/>
  <p:tag name="ISPRING_SCREEN_RECS_UPDATED" val="C:\Users\ru513150\Desktop\Модуль Х\Модуль Х\"/>
  <p:tag name="ISPRING_ULTRA_SCORM_COURSE_ID" val="C69BC6CA-BE4D-47ED-A9A1-993ACFCDE02D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RESENTATION_TITLE" val="Модуль Х"/>
  <p:tag name="ISPRING_PLAYERS_CUSTOMIZATION" val="UEsDBBQAAgAIAMaNd0z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GjXdMsXGpvgsEAADFDwAAJwAAAHVuaXZlcnNhbC9mbGFzaF9wdWJsaXNoaW5nX3NldHRpbmdzLnhtbNVX3U4bRxS+91OMtspd44WUNBTZRhE/KioBVLtSe4XG3gGPsjtr7Y5D6JUJakJElERVUKVWadVe9HobvI0J2H2FmVfok/Sc/TE2ca0tMVEqtNg7c853vnPmm/GZwvx9xyb3mOdzVxSN6fyUQZiouRYX20Xjq8ry9VmD+JIKi9quYEVDuAaZL+UKjWbV5n69zKQEU58AjPDnGrJo1KVszJnmzs5OnvsND2dduykB38/XXMdseMxnQjLPbNh0Fz7kboP5RoKQAQAexxWJWymXI6QQI91xrabNCLeAueCYFLWXberXDTM2q9La3W3PbQprwbVdj3jb1aLx0ext/EttYqhF7jCBNfFLMIjDco5aFkcW1C7zbxmpM75dB7q3Zgyywy1ZLxo3ZhAFrM23USLsOHWKKAsu1EDIBN5hklpU0vg1jifZfemnA/GQtSuow2sVmCGYf9FYrGx+/s3G0perK2tfbFbW11crKxsxicjHHMYpmMOBCkDIbXo11o9ToFLSWh14g88WtX1WMAeHUrMtVwyRw3dSdW2ofeQFMnKqzFqjDhtYjfJdLpbBctogW5CIvVs01htMkDIVoAAuqc1rfQC/WfUll9HKLyfWtz1ObQJ4IFFG7pSNcwpxhWp16vlskFo642PdayX1vT4k+jvV0w9UB56QqFeqp17D84fqwv9XOKyfEPWXboHVnjpDW92KB0KwDFUXHAP9UHVUh+i9dOZP8A/VseoR8An1HhrNR0uQxP5XTi/BD+IjLdUG1DPEeK0CIBPqlj5IKCFdhP34PGIbEtCP4OsZjKExfD3B1AiQCYhqg/s+clInwFSdAuaJauczsXqhTvWzPmxCLkiBAakLhTgcAiZRCS6movfBAmEOsMJJZROaaU4x7DkS5HWtvLqyuLS5sra49PW190x5TPUnwxRliJFTnR0AXPZqkHiBQ1RaD2QQxkq+IFkcRuIIE4IU9vVT/RgSDAeQ9WF+khKN5gIA76njD0Cm/1WZ4xO6eo1eQpaTJ9iXZqwkWJZImhMt1fsXcFr26Oxpw3OKYYFDB4dHFnsMm2SN2mj2Bny68GsQZK9ulqQfIEf9BOFRLWgRQvZhcoZdpga/njukHLrDiQYRgw6sbDCaRUylpZ9B7m/0fqa4U9M3Ppm5+emt2c/m8ubfrd+vj3VKmpwNm3KRdjkLY9ucfqvz9q9/wcTOZHSjIr3mB9ynvFTP1Q/wvMio7ufqJ3WkjrJaZzz0j9RvmSx/Vj9msvtlaPsNdFoXGiv9NGPYY/ANol38KN7NuKO60dnUgZMr6dImqdJLKO2dW+JYqlejtCvM+1132P8m7fitf8saulYVzJH3PpxxuOAOFMPmFutfFks3Z6bgojZyKpcDtOGrdyn3D1BLAwQUAAIACADGjXdM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MaNd0zQfY7H9gMAAFYPAAAmAAAAdW5pdmVyc2FsL2h0bWxfcHVibGlzaGluZ19zZXR0aW5ncy54bWzdV81u20YQvuspFgxya8QkdRPHkGQE/kGMOLZRqUB7Mlbk2iJKLgVyVcc9yTHauHCQBEWMAi3Soj30zMZiI8eW+gq7r9An6QyXlC1bFVhDTovCWEscznzzzezH1bA0+9hzyRcsCB2fl41bxZsGYdzybYdvlo1Paos3pg0SCspt6vqclQ3uG2S2Uig1W3XXCRtVJgS4hgRgeDjTFGWjIURzxjS3traKTtgM8K7vtgTgh0XL98xmwELGBQvMpku34UNsN1lopAg5AGB5Pk/DKoUCISWN9Mi3Wy4jjg3MuYNFUfeB8FzD1F51an2+Gfgtbs/5rh+QYLNeNq5N38e/zEcjzTse49iSsAJGNIsZatsOkqBu1fmSkQZzNhvA9u6UQbYcWzTKxu0pRAFv8yJKgq0rp4gy50MLuEjhPSaoTQXVlzqfYI9FmBm0yd7m1HOsGtwhWH7ZmK+tP/hsbeHj5aWVh+u11dXl2tKaJpHEmMM4JXM4UQkI+a3AYoM8JSoEtRrAG2I2qBuyknnWlLlt+HyIHF6Tuu9C65MoUJFXZ/YK9YDk2iI3yAYwd7fLxmqTcVKlHHbcEdR1rEFE2KqHwhHJTi+m3vcDh7oEdhMkycijqnGaU7fEatAgZGe5ZHdCbLRVkd+qfaK+kn31RHZhxUS+kX35FtZvsgf/36BZPSPyD9UGrx15gr6qrQ0xeMayB4GR+lp2ZZeonezO7xAfy0PZJxATqx10mk16nub+W06vIQ7yIy3ZAdQTxHgrIyATq7baSykhXYT94DRjBwpQT+HrCdjQGb4eYWkEyEREdiB8FznJI2AqjwHzSHaKuVi9ksfqxQA2JRdlwIDUg0bsDwGTpAXnS1G74IEwe9jhtLMpzawmDXuKBHVdry4vzS+sL63ML3x6/T1THtP9yTBFGWLmTGd7AJe/G0RvcIxK64MMYq3kc5JFMxJHmBiksKueq2+gwPgMstovTlKiyb0IwPvy8D8g03+qzPEFXb1GLyHLyRMcSFMrCbYlkeZEW/X+BZy1PTl7OrCOMS1w6KJ5ZLPHsEn3qINu7yCmB78GUf7u5in6CXJUzxAe1YIeMVQfp2fYZXrw82lAxqE3XGiUMOjCzkajWWgqbfUCan+ndnPlvXnr9odTH925O31vpmj+2f71xtigdKpZc6nDs7FmbuxcM5htLv76l0wcRUZPJiJoXRhM6v/iZPJavpTfwXqVU88v5Q/yQB7k9c55zB/IX3J5/ii/z+X309ADd2a2OjdKqec50x5CbJQ8t0/184vPUC85jbpwVqVz2SR1eQltjZx6nbHi0nK8Gm1dYaUjn6L/SaX6avC2NPR6VDJHvr8VwD78Llwp/AVQSwMEFAACAAgAxo13T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xo13T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xo13TNgltr10AAAAdQAAABwAAAB1bml2ZXJzYWwvbG9jYWxfc2V0dGluZ3MueG1ss7GvyM1RKEstKs7Mz7NVMtQzUFJIzUvOT8nMS7dVCg1x07VQUiguScxLSczJz0u1VcrLV1Kwt+OyyclPTswJTi0pASosVijISaxMLQpJzQUySlL9EnOBKi/Mv9hwYeuF7UC892LThQ0X2y7suNivpG/HBQBQSwMEFAACAAgATZSVR6kBxHb7AgAAsAgAABQAAAB1bml2ZXJzYWwvcGxheWVyLnhtbK1VTW/bMAw9p0D/g6F7paQfaxvYLboCxQ7rUCDrtlug2oqtxbY8Sa6b/vpRkr/ndCuwQwKb4nukyEfav37JUu+ZScVFHqAFniOP5aGIeB4H6PHr3dEFur46PPCLlO6Y9HgUoDLnBkBT5EVMhZIXGsAPVCcB6hkwMCOvkFxIrnfAfQbcbaTjU3R4MAOXXAUo0bpYElJVFeYKEHmsRFoaEoVDkZFCMsVyzSRxaSCvwS7139Hwy0RO9K5gqocs9PsD1yQtx4viA5LqBAsZk+P5fEF+3H9ehQnL6BHPlaZ5yJAHlZzZUj7RcHsvojJlythmvktyxbQ2SVjbzNdLvrjIPSXDADmHdcaUojFTOM1jRByWTID9TUpVUvOoAa3hVVte81q/tXlfN262c6RzLsqnlKsEjvqQzjoJ9Mkwqp/Z61oFPTYKujNMyJPsV8kli+zrt1aM8wVyAVvF2TyxqkI4gKc7Gmohd7cAAxXVHcRt07BrGraglgO30VcdBWpuu2FUl5I1pZr5zzxi4guVkhpZXGlZMp+MjDWWDME+cVeum9Q1xE90lp79Q2+M36g1P9VbnbGA/9GYT0DU1oTnEXu54+CjWQY11QyKbWxYFyk2MbucVPmU9XQ9MLkc66bARTxNZcxgDCOqKensZB+USarAJSzlCNs72AtOeJyk8NOTDOPTvTQZldtJht7BXnAqwu0EtDW3ZSTjOo7E1CrIJxPrxA9LpUXGX608B3tGL60O3xq55uim4O3B+fyPURzEaAZzgyZWl3nq7avm8MHMqVadz7pwloFaYR6YLgvn1cxCWYx8IrahZapv+zk1+7AHHeU8NR3TXN9B76Ja8VfmVTwyX7rFialJwoxmAvTh4qTHAP2E7TIIb037Im5E3tQBY2Lf3L+taLPl69a5ru/rsA81fOaschg3Ux9BHbEUZR6NeoiL7iOiUthpN5JRL2UbuNHiGEQqigCdwkN958uzy+7K54vLBmvzenCBXS7vWOl1wp2CSK3r9iJ+vRvg8TdQSwMEFAACAAgAxo13T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xo13TJLGnOYpDgAAKxkAABcAAAB1bml2ZXJzYWwvdW5pdmVyc2FsLnBuZ+1Ye1iS2dZ/KyubJhudJjUlSp2czqikNZp5Ybpqeesy55QFWpKSCUKgKCpo1hz15DUNNEUqJ+2mZBbglTxNmTcYsxEJVLwgOQgkiIgIHuo83/f39+/3PP6xn/fZ+/29a613/dbae62dczw0YMNXW74CAGDD0cBDJwFgpcg0YOZrTCtdtvh602MF/mTAAaCOaz9lmpgh94fsB4D6gvWLF1ab5uuwgeF4ANj8/eex4uhJp08AYPPy6KH9vyRHyIfgN5yQo29GDcFkAJoBfrlq5m3GWocUpxW/mmc+WGu1+rV1ySGzwyc2tXv5Zt+xsnz9zUqr3HVXs39A+R4/XdVnXFIerbxfPTfFmmorFtAei6OYzY+a4x6xLpMNCSG82t7LKToJ1QvSNj82qZPSR3z10w3lyEqiyfTB7UMV5PzZ2ceMtoUUOMYz6ZrP6ZirApDJ4KygjJFGvPReg3KNNgjSugduAwB7h/E8vyT3ByRLUbpRTa9ZvwIATlP3y88xWlRdCTsAANt0zvthqucqE3TItaYYAH4uEK8BMhzaNwDA4Uw7APiXmRcAbFoXDwA/WJkceNyJvQK4E4hdBfxctAxcBi4Dl4HLwGXgMnAZuAxcBv7/BMYPtZFS1SI8z1Qer2aZCuUllFHHS19pmv2fBTmv1irJ2uZeTLpe2Lsxff5VnLNM8+/1kGC+HbDNOFsDhQsp3jXOlclj94RRTNBcJ6GJO5T0qJ4UM6L3hu1kN9RD5+oL0FvJ86NxENnOlhUZL64PPAFtTQAbP2VBzsYzQwaMC3xO/NbU6fopg2/2M/SWUVICVvodF7Wa0YBqEWhXJkh+pq3iF4f5E3mX/l3fEre6op/PMWpid4ucsuxPYU6iIBLpACoV9mdfu4GmTEM2RfGH7jImMtSBTtLXClS6769JtRmncuT8iz49TB4WavGsst+7Sv9RbBRJ/b3gD2Vu0EXkCG+nUUXloCrTjbqpljKX1B6V73wleWHqxlJAAxFNnBZopIXX3qOgvtbKsytO/+nvPxT2LqEBvWcC1CWQx99s+ViKLkesU/x47EmLHI0Rpk3uppdx6cSPd7M8OfOvIW5wqpCjqcW0lnq5SPFbiXeL5YtzLI4hyk7aaKcmL46DMcMqCgsGo+vAC39kuQ0R5uc7oGRtY5ecY5BjRmhUoaTJXVlYGnIJKUjEKs/S4bKnz+MafSPqCiRo7lRfAJimyJJOwH8U/204e7zf4GCiI++f9kgkq/ko7lgvSmgfhI3cf897++z8eAHYXrSu7TpvesESprutR+f7Dv+SMyDB3+p2PKBucYk0l6gWaNkzi3kyKg+pkBqU6UtDUncq67D+HVPCrOXVJZ758EI0D6V0xK/RosC+rDfN/3h5rfehE9V21D/Yv/0ik5S/nc04f/3v9z7+Iebislyav/6e61zV2i3fF5XUcqoeRrAdt43lZuMjYLXjyb6nc+T1aS6rkqhmygVQAVzWEAfCQcP5MFZc42Lq4tJ3opchUc/nIjL1u7zzZt6fCjLTrstfp4j+hCrW9Zo3dR7JtSAqjnyqY+lUr09MOh9HQkopLB5f0qIZr0XfUH2R9ywfASK4striibqKGL24cV28+LjusOwN5MqI0kw7OkcjN/DKN4tMAQ52E3gqkVC94D7xtCZmjdbl3oBVcPibKSfQ6Q0KON8VQ2d0E/WZPtIzSKcUkqFOI3hh0S2zgMcb9kr3CNdqywy7eggLk14cIk+znX31oDcmNRQLlpbQfTBnsYwatHrAnfx3TAwWEnai9CiqQH0ZqfaGh+60rTl5KPTbzofbiFeL0RwYYfOrxgoZlZ+nluOhjZwrpK3OBSwYAS302do8gOTvc2H4JDTKNoly/hK0GX+FpF2Quf+MXZWFHZ4jZOqTTxvOnG0nZR7MTI1MyyuSRz+9Qpapn6gdLh3SLCwqfv+0LxRPJH4VSAHz4hRIIjfBJNzLjZE3SO+9gf7sLYoFXNFkljT8+qxSRmwvNLcWvdxZwWotF/tHGDcfMj4QolLlDuwwbCDWuW2A85JZUtTx+4kx5K53JLIpgtK+n3xG68hOYiZVZvUEmUMCsvCX32aP+BaU0SUU3imFM4sn98B43m55rvzCNhqkSr9iKxBSznVpZDJuNHOjBVTXGaZYGAcvzS9UkomR4Luu7KuPuyCNtJRhQj60jMKXsEtiSaiu+pRg2alRD0hHiyhm6hR94b1fd16scCphfIbfjxKQbreTPqZM6u1PtS1pFtHaYrk3pSykET4Z7cOokaAZDulmOGYrwVLkHHjJNcABaRXhOB1jdSxOryh+3EkACZP9ILxTdZFZuMxEIlGIL5Em9wg1aQGUMjjnOZoU5cvFgVRK9yhOXON9AYnejQLbM0MEfPxTeD6qgNGgtxS9dJPuvXXx9w+qJssMGaJf26ZtvSHb7afu2U2dlOCqfZIUMFH8154TMlwjXOvutHm3hIkwePRShmpsRVl10kHPMpWBIS2QG1TdkMgPBJl4q5BgA4l5g4BI0anu+FxEmKtJiaB3rv2CsIREAn3ItGM/wqf97egXH6HXK8wu3MNU7GDZ1/Y2uQQ04InB402DieBXjHSD7AZxXG/Xn9J4cM81faHG3nEhR3E9oW1JsmgzarzFSJOMqQaNMvHwXEPUnH3lq/oqUabd3maB/15U+TPG+ngxLKYjDyGZL97Zce9C7gFIQUjOVHBOz/UL1ZpL6DEcCRxuLNVnJ5bmxzb23DXR8DYlX15oKZ1xQJBu95orUCwYlx8sE3PH8+Q+lDwBPjnfGqFnDt0Wr+HGm/gXVk/LvL/htnEVHf4bpnH5D7pmkMLnvp55Z+yrnpZZZSDIudiekhPT1zU40MbGAneHiuiORMRZt6QH/8CCmyp1Ro9on4lkeiyx3KamIrcb0ZhoSj13zJz9pP+bxcf75pCF4uHtUvYktZdC/nQNjIofafODb03u/R8K/+j9+E/xmtBbrEVkRz4i90x3/aXSPCzSyetUlPv2vW6QsHWdnN03y3WODlRpLBgHLqPGHiLmxsL8j/zI3hjOs5QQZ4qUXh6uAa8d1bvzuokWHtG6K/Bqr5Tr+kGO7062s9UH8PzLtZ7K1BG9J1j3NsCNOFEU4Pn5qPWKXByz9oK0zr6bncP2f6aW+IddlV0ZRZ8yKVHNN7UYtrGvwlV9aJ05SzAzftxx4L/ZYF/+5uG2hljCsbe78tMbOQeVjjO23XrbflXTwReZnxmGwGL699Y6XaiI9X4HZS7tY7MMT0r9smpSxnKcq4Vx1u2tNwdDj6eriuktydHMkDF9q5LE6IsvLZVfE+YWFUra2rZORbhBzePP09Nu/j49f+VB+JPaa6mLOLGqGPLmo9ymFkRv2/Ob45sSxFCb/q37lVxAeoWq/al6UT9YJMSv1brLvO3aeVr6TqGjMFrEV9EyrkTqj7A7mDa8Udywyr3gBaYc7ci29oiiZQ9bCw8eaUYQIrHFJhfAcYU0ucx7V7zPGvN48Te2eRWggxbuUWgiPD+o7E19bIXqaf6QeyYNa69tqLSiZIk66vrEkpLEc8NkuknxoKe+esbgElDnOJJejSqo7zVl7VhrWu7noKh3jRGSiULERUOdKgAzFrJe4fVhO7QCapgKi8yF8cZSyrUtUj/rSDppLlzxLUfXi/GMXHhHdSOcV2jyMGnjY9v2CgMsfjJt/OFLd2z50bQBfpZ4jYVmEFEQUuCon5hvyB+0p+Lgk65LrbAdHv+6TdTtUyBjRZOFehtHjuyE6EJuoXREph+8/51IP4DPnecduc0XXm7tGYzollG7N4a7qU0GzrGz3ka60dA1B80V/OgEn5qbabruyDbnR+pj0wHQhb5J/ciScTIuUv/hPtF2Qzq/efgF8a+HNeyCCXE5frase/8VJt3+MnNjZbnJtlsnOi3Pa6sORVW7P2rzDG19i2vQCZ9n6kUyImhi485eZt9dM61MRelfC51vD3IHcRb+ZLj9+oGXblSnUohSn5FG3VRYekqsd51Xe+s5LrVc7px1W35NuoN9FQHTWAOMVe2GyS7ISITml5v7sRw3sI7lT5s4N7IwsGdARdHjGnNz07XNIzS3bo0TO8nnJ/ZIdpFT+wb7HzvyBDMT1fuSsNAHz0AxQqlNpj6xQcyNdWo4E5QNoX4r0oLbW4UP20l/qr8vKAoDl/p5vnQr8F/4OFuK+3adwsD9iY1PwHIsoYF2c6SYKOOd3oWSm7kXGQddOVgWbAfuWCdzrzTFStRM2yLKGZ38IamSIxhfOY3P50nJx6d9IN7pomhCc/lYBTQu30LhTE/DNZ3kD7VxzGc/u1fhnO8iSas6RHBwleKl1j9Q1eq/PoGUyR1++zs0O778iGPfUHKAC3RbqB/Vgi34cG2l9saeIZTeZei9tTPReeK/ctkjw/nes15B6rIPWeQ12kJOoC4nLC1qSyIskr60KK252xmnWg9pIJmJ9xcNtnT20SjlaOqLtE3D03Mbn6HKEUsJev/TXyk2pTsQmDf5Rwm/IY68IpuiISIXx/Pfgp1soBumX4O7ZpyHV4iNxfgSzJi5ol65aUcTpotwufVGyn0xuZCkeRzZajMaFMxzSH0bmEwO9yjybwYDgHm7X1HkneDg9NkqcCvyuQ8d5G38Td8fBvVr9QOArzNTbyxaRRvfp4bafq5sFccuSR3NMKa9sxUEAC5fWokmzV+PGaFIAABqmjWcJQNm35db+NrepbD/vZ1PXDLVthHr46tMbQc2wtRZjHjqSJ03xNxZk5uT1KbTKa5pl+kV2/S90hpZdLHJTlTm8e5zHZqa4ggA51kVB3BSLi3Ev3TiRWyDDrrC7dbY29ujT01agaOHQw/VHTif+R9QSwMEFAACAAgAxo13TNtX0dRcAAAAagAAABsAAAB1bml2ZXJzYWwvdW5pdmVyc2FsLnBuZy54bWxFjDkOgCAQAHsT/0D2AbgL4ShEPyMREq+oAfy9xMbpZorpx7IuLPnzivvmgDjCOLRNf5w+RZ9ZqQ25xQ9gT1X6NcfpDg4MWi6M1KQ0sODjHG4HShIXqASRga4uX1BLAQIAABQAAgAIAMaNd0zfwbQZ2AUAAFUWAAAdAAAAAAAAAAEAAAAAAAAAAAB1bml2ZXJzYWwvY29tbW9uX21lc3NhZ2VzLmxuZ1BLAQIAABQAAgAIAMaNd0yxcam+CwQAAMUPAAAnAAAAAAAAAAEAAAAAABMGAAB1bml2ZXJzYWwvZmxhc2hfcHVibGlzaGluZ19zZXR0aW5ncy54bWxQSwECAAAUAAIACADGjXdMtfwJZLoCAABVCgAAIQAAAAAAAAABAAAAAABjCgAAdW5pdmVyc2FsL2ZsYXNoX3NraW5fc2V0dGluZ3MueG1sUEsBAgAAFAACAAgAxo13TNB9jsf2AwAAVg8AACYAAAAAAAAAAQAAAAAAXA0AAHVuaXZlcnNhbC9odG1sX3B1Ymxpc2hpbmdfc2V0dGluZ3MueG1sUEsBAgAAFAACAAgAxo13TGhxUpGaAQAAHwYAAB8AAAAAAAAAAQAAAAAAlhEAAHVuaXZlcnNhbC9odG1sX3NraW5fc2V0dGluZ3MuanNQSwECAAAUAAIACADGjXdMPTwv0cEAAADlAQAAGgAAAAAAAAABAAAAAABtEwAAdW5pdmVyc2FsL2kxOG5fcHJlc2V0cy54bWxQSwECAAAUAAIACADGjXdM2CW2vXQAAAB1AAAAHAAAAAAAAAABAAAAAABmFAAAdW5pdmVyc2FsL2xvY2FsX3NldHRpbmdzLnhtbFBLAQIAABQAAgAIAE2UlUepAcR2+wIAALAIAAAUAAAAAAAAAAEAAAAAABQVAAB1bml2ZXJzYWwvcGxheWVyLnhtbFBLAQIAABQAAgAIAMaNd0ywhyP0bAEAAPcCAAApAAAAAAAAAAEAAAAAAEEYAAB1bml2ZXJzYWwvc2tpbl9jdXN0b21pemF0aW9uX3NldHRpbmdzLnhtbFBLAQIAABQAAgAIAMaNd0ySxpzmKQ4AACsZAAAXAAAAAAAAAAAAAAAAAPQZAAB1bml2ZXJzYWwvdW5pdmVyc2FsLnBuZ1BLAQIAABQAAgAIAMaNd0zbV9HUXAAAAGoAAAAbAAAAAAAAAAEAAAAAAFIoAAB1bml2ZXJzYWwvdW5pdmVyc2FsLnBuZy54bWxQSwUGAAAAAAsACwBJAwAA5ygAAAAA"/>
  <p:tag name="ISPRING_PRESENTATION_INFO_2" val="&lt;?xml version=&quot;1.0&quot; encoding=&quot;UTF-8&quot; standalone=&quot;no&quot; ?&gt;&#10;&lt;presentation2&gt;&#10;&#10;  &lt;slides&gt;&#10;    &lt;slide id=&quot;{8D6E62F1-D0CD-48A1-87BD-6666183D4C74}&quot; pptId=&quot;261&quot;/&gt;&#10;    &lt;slide id=&quot;{729771CA-BE54-431B-9EF3-9A9293A6B2D8}&quot; pptId=&quot;256&quot;/&gt;&#10;    &lt;slide id=&quot;{6F192CA2-DACA-4AE8-B6BC-D0C49F02B9D5}&quot; pptId=&quot;257&quot;/&gt;&#10;    &lt;slide id=&quot;{70852CFD-A0DE-4191-9270-5C2C3F672E21}&quot; pptId=&quot;258&quot;/&gt;&#10;    &lt;slide id=&quot;{90683284-9D01-4543-8C90-3269ABD65E7C}&quot; pptId=&quot;259&quot;/&gt;&#10;    &lt;slide id=&quot;{F8ABF515-5E04-4558-836E-AEBA4426BB16}&quot; pptId=&quot;260&quot;/&gt;&#10;    &lt;slide id=&quot;{B669E189-0B4D-4E74-959F-F04991AA8686}&quot; pptId=&quot;262&quot;/&gt;&#10;  &lt;/slides&gt;&#10;&#10;  &lt;narration&gt;&#10;    &lt;audioTracks&gt;&#10;      &lt;audioTrack muted=&quot;false&quot; name=&quot;Аудио 3&quot; resource=&quot;81d33fd4&quot; slideId=&quot;{8D6E62F1-D0CD-48A1-87BD-6666183D4C74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4&quot; resource=&quot;83adfc66&quot; slideId=&quot;{729771CA-BE54-431B-9EF3-9A9293A6B2D8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5&quot; resource=&quot;bf54606d&quot; slideId=&quot;{6F192CA2-DACA-4AE8-B6BC-D0C49F02B9D5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6&quot; resource=&quot;2b6fe691&quot; slideId=&quot;{70852CFD-A0DE-4191-9270-5C2C3F672E21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7&quot; resource=&quot;c2377dc1&quot; slideId=&quot;{90683284-9D01-4543-8C90-3269ABD65E7C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8&quot; resource=&quot;b9057ca5&quot; slideId=&quot;{F8ABF515-5E04-4558-836E-AEBA4426BB16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9&quot; resource=&quot;bf205b06&quot; slideId=&quot;{B669E189-0B4D-4E74-959F-F04991AA8686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SCORM_ENDPOINT" val="&lt;endpoint&gt;&lt;enable&gt;1&lt;/enable&gt;&lt;lrs&gt;http:////easymerch.ru/cgi-bin2/xapi.pl&lt;/lrs&gt;&lt;auth&gt;0&lt;/auth&gt;&lt;login&gt;testlogin&lt;/login&gt;&lt;password&gt;testpassword&lt;/password&gt;&lt;key&gt;&lt;/key&gt;&lt;name&gt;Test User&lt;/name&gt;&lt;email&gt;test@domain.ru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901"/>
  <p:tag name="ISPRING_CUSTOM_TIMING_USED" val="1"/>
  <p:tag name="ISPRING_SLIDE_ID_2" val="{8D6E62F1-D0CD-48A1-87BD-6666183D4C7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8.349"/>
  <p:tag name="TIMING" val="|13.372|8.984|15.939|4.988|18.533"/>
  <p:tag name="ISPRING_CUSTOM_TIMING_USED" val="1"/>
  <p:tag name="ISPRING_SLIDE_ID_2" val="{729771CA-BE54-431B-9EF3-9A9293A6B2D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3.019"/>
  <p:tag name="TIMING" val="|4.268|21.438|10.141|10.547"/>
  <p:tag name="ISPRING_CUSTOM_TIMING_USED" val="1"/>
  <p:tag name="ISPRING_SLIDE_ID_2" val="{6F192CA2-DACA-4AE8-B6BC-D0C49F02B9D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2.801"/>
  <p:tag name="TIMING" val="|8.35|2.642|2.843|5.503"/>
  <p:tag name="ISPRING_CUSTOM_TIMING_USED" val="1"/>
  <p:tag name="ISPRING_SLIDE_ID_2" val="{70852CFD-A0DE-4191-9270-5C2C3F672E2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1.801"/>
  <p:tag name="TIMING" val="|7.199|3.636|5.412|3.199"/>
  <p:tag name="ISPRING_CUSTOM_TIMING_USED" val="1"/>
  <p:tag name="ISPRING_SLIDE_ID_2" val="{90683284-9D01-4543-8C90-3269ABD65E7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3.901"/>
  <p:tag name="TIMING" val="|4.326|2.546|4.372|5.685"/>
  <p:tag name="ISPRING_CUSTOM_TIMING_USED" val="1"/>
  <p:tag name="ISPRING_SLIDE_ID_2" val="{F8ABF515-5E04-4558-836E-AEBA4426BB1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1.quiz"/>
  <p:tag name="ISPRING_QUIZ_FULL_PATH" val="C:\Users\ru513150\Desktop\Модуль Х\Модуль Х\quiz\quiz1.quiz"/>
  <p:tag name="ISPRING_QUIZ_RELATIVE_PATH" val="Модуль Х\quiz\quiz1.quiz"/>
  <p:tag name="ISPRING_SLIDE_ID_2" val="{B669E189-0B4D-4E74-959F-F04991AA8686}"/>
  <p:tag name="GENSWF_ADVANCE_TIME" val="10.501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572</Words>
  <Application>Microsoft Office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Century Gothic</vt:lpstr>
      <vt:lpstr>Myriad Pro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Х</dc:title>
  <dc:creator>Andrey Shmigirilov</dc:creator>
  <cp:lastModifiedBy>Andrey Shmigirilov</cp:lastModifiedBy>
  <cp:revision>25</cp:revision>
  <dcterms:created xsi:type="dcterms:W3CDTF">2018-03-23T11:36:31Z</dcterms:created>
  <dcterms:modified xsi:type="dcterms:W3CDTF">2018-03-28T14:16:27Z</dcterms:modified>
</cp:coreProperties>
</file>